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1383625" cy="30275213"/>
  <p:notesSz cx="6858000" cy="9144000"/>
  <p:defaultTextStyle>
    <a:defPPr>
      <a:defRPr lang="pl-PL"/>
    </a:defPPr>
    <a:lvl1pPr marL="0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1pPr>
    <a:lvl2pPr marL="646984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2pPr>
    <a:lvl3pPr marL="1293967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3pPr>
    <a:lvl4pPr marL="1940951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4pPr>
    <a:lvl5pPr marL="2587935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5pPr>
    <a:lvl6pPr marL="3234919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6pPr>
    <a:lvl7pPr marL="3881902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7pPr>
    <a:lvl8pPr marL="4528886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8pPr>
    <a:lvl9pPr marL="5175870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1656" y="-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00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1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33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18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71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98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2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69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60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8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08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8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23000" r="-2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KNI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3773"/>
            <a:ext cx="8131629" cy="186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 A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930" y="223301"/>
            <a:ext cx="11262158" cy="18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74072" y="2539882"/>
            <a:ext cx="20900016" cy="179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4000" u="sng" dirty="0">
                <a:latin typeface="+mj-lt"/>
                <a:ea typeface="Artifakt Element" panose="020B0503050000020004" pitchFamily="34" charset="-18"/>
              </a:rPr>
              <a:t>Nikola Bartczak, Iga Drzewiecka</a:t>
            </a:r>
            <a:r>
              <a:rPr lang="pl-PL" sz="4000" dirty="0" smtClean="0">
                <a:latin typeface="+mj-lt"/>
                <a:ea typeface="Artifakt Element" panose="020B0503050000020004" pitchFamily="34" charset="-18"/>
              </a:rPr>
              <a:t>, </a:t>
            </a:r>
            <a:r>
              <a:rPr lang="pl-PL" sz="4000" dirty="0">
                <a:latin typeface="+mj-lt"/>
                <a:ea typeface="Artifakt Element" panose="020B0503050000020004" pitchFamily="34" charset="-18"/>
              </a:rPr>
              <a:t>Andżelika Krupińska, Marek </a:t>
            </a:r>
            <a:r>
              <a:rPr lang="pl-PL" sz="4000" dirty="0" err="1">
                <a:latin typeface="+mj-lt"/>
                <a:ea typeface="Artifakt Element" panose="020B0503050000020004" pitchFamily="34" charset="-18"/>
              </a:rPr>
              <a:t>Ochowiak</a:t>
            </a:r>
            <a:r>
              <a:rPr lang="pl-PL" sz="4000" dirty="0">
                <a:latin typeface="+mj-lt"/>
                <a:ea typeface="Artifakt Element" panose="020B0503050000020004" pitchFamily="34" charset="-18"/>
              </a:rPr>
              <a:t>, Sylwia </a:t>
            </a:r>
            <a:r>
              <a:rPr lang="pl-PL" sz="4000" dirty="0" smtClean="0">
                <a:latin typeface="+mj-lt"/>
                <a:ea typeface="Artifakt Element" panose="020B0503050000020004" pitchFamily="34" charset="-18"/>
              </a:rPr>
              <a:t>Włodarczak </a:t>
            </a:r>
          </a:p>
          <a:p>
            <a:r>
              <a:rPr lang="pl-PL" sz="4000" i="1" dirty="0" smtClean="0">
                <a:latin typeface="+mj-lt"/>
                <a:ea typeface="Artifakt Element" panose="020B0503050000020004" pitchFamily="34" charset="-18"/>
              </a:rPr>
              <a:t>Politechnika Poznańska, Zakład Inżynierii i Aparatury </a:t>
            </a:r>
            <a:r>
              <a:rPr lang="pl-PL" sz="4000" i="1" dirty="0">
                <a:latin typeface="+mj-lt"/>
                <a:ea typeface="Artifakt Element" panose="020B0503050000020004" pitchFamily="34" charset="-18"/>
              </a:rPr>
              <a:t>C</a:t>
            </a:r>
            <a:r>
              <a:rPr lang="pl-PL" sz="4000" i="1" dirty="0" smtClean="0">
                <a:latin typeface="+mj-lt"/>
                <a:ea typeface="Artifakt Element" panose="020B0503050000020004" pitchFamily="34" charset="-18"/>
              </a:rPr>
              <a:t>hemicznej </a:t>
            </a:r>
            <a:endParaRPr lang="pl-PL" sz="4000" i="1" dirty="0">
              <a:latin typeface="+mj-lt"/>
              <a:ea typeface="Artifakt Element" panose="020B0503050000020004" pitchFamily="34" charset="-18"/>
            </a:endParaRPr>
          </a:p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-623456" y="4791520"/>
            <a:ext cx="21388388" cy="1963573"/>
          </a:xfrm>
        </p:spPr>
        <p:txBody>
          <a:bodyPr>
            <a:noAutofit/>
          </a:bodyPr>
          <a:lstStyle/>
          <a:p>
            <a:r>
              <a:rPr lang="pl-PL" sz="6400" b="1" dirty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PROJEKT ROZPYLACZY </a:t>
            </a:r>
            <a:r>
              <a:rPr lang="pl-PL" sz="6400" b="1" dirty="0" smtClean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/>
            </a:r>
            <a:br>
              <a:rPr lang="pl-PL" sz="6400" b="1" dirty="0" smtClean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</a:br>
            <a:r>
              <a:rPr lang="pl-PL" sz="6400" b="1" dirty="0" smtClean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DO </a:t>
            </a:r>
            <a:r>
              <a:rPr lang="pl-PL" sz="6400" b="1" dirty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EFEKTYWNEGO ROZPYLANIA CIECZY </a:t>
            </a:r>
            <a:br>
              <a:rPr lang="pl-PL" sz="6400" b="1" dirty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</a:br>
            <a:r>
              <a:rPr lang="pl-PL" sz="6400" b="1" dirty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O WYSOKIEJ LEPKOŚCI </a:t>
            </a:r>
            <a:endParaRPr lang="pl-PL" sz="6400" b="1" dirty="0">
              <a:latin typeface="Artifakt Element Heavy" panose="020B0B03050000020004" pitchFamily="34" charset="-18"/>
              <a:ea typeface="Artifakt Element Heavy" panose="020B0B03050000020004" pitchFamily="34" charset="-18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52667" y="7038162"/>
            <a:ext cx="201168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506805" y="7268038"/>
            <a:ext cx="20116800" cy="5678503"/>
          </a:xfrm>
        </p:spPr>
        <p:txBody>
          <a:bodyPr>
            <a:noAutofit/>
          </a:bodyPr>
          <a:lstStyle/>
          <a:p>
            <a:pPr algn="just"/>
            <a:r>
              <a:rPr lang="pl-PL" sz="4800" b="1" dirty="0" smtClean="0"/>
              <a:t>Wprowadzenie</a:t>
            </a:r>
          </a:p>
          <a:p>
            <a:pPr algn="just"/>
            <a:r>
              <a:rPr lang="pl-PL" sz="3800" dirty="0"/>
              <a:t>Rozpylanie cieczy o wysokiej lepkości to złożone zagadnienie technologiczne, które napotyka na wiele wyzwań. </a:t>
            </a:r>
            <a:r>
              <a:rPr lang="pl-PL" sz="3800" dirty="0" smtClean="0"/>
              <a:t>Ciecze takie jak </a:t>
            </a:r>
            <a:r>
              <a:rPr lang="pl-PL" sz="3800" dirty="0"/>
              <a:t>np. oleje, żywice czy smary, stawiają większy opór podczas rozpraszania na drobne </a:t>
            </a:r>
            <a:r>
              <a:rPr lang="pl-PL" sz="3800" dirty="0" smtClean="0"/>
              <a:t>krople, co </a:t>
            </a:r>
            <a:r>
              <a:rPr lang="pl-PL" sz="3800" dirty="0"/>
              <a:t>sprawia, że </a:t>
            </a:r>
            <a:r>
              <a:rPr lang="pl-PL" sz="3800" dirty="0" smtClean="0"/>
              <a:t>bardzo często standardowe </a:t>
            </a:r>
            <a:r>
              <a:rPr lang="pl-PL" sz="3800" dirty="0"/>
              <a:t>metody rozpylania są mało efektywne lub nie zapewniają odpowiedniej jakości </a:t>
            </a:r>
            <a:r>
              <a:rPr lang="pl-PL" sz="3800" dirty="0" smtClean="0"/>
              <a:t>wytwarzanego aerozolu.</a:t>
            </a:r>
            <a:endParaRPr lang="pl-PL" sz="3800" dirty="0"/>
          </a:p>
          <a:p>
            <a:pPr algn="just"/>
            <a:r>
              <a:rPr lang="pl-PL" sz="3800" dirty="0"/>
              <a:t>Wysoka lepkość cieczy powoduje trudności w uzyskaniu jednolitego rozkładu kropli i wymaga zastosowania specjalistycznych </a:t>
            </a:r>
            <a:r>
              <a:rPr lang="pl-PL" sz="3800" dirty="0" smtClean="0"/>
              <a:t>rozpylaczy, </a:t>
            </a:r>
            <a:r>
              <a:rPr lang="pl-PL" sz="3800" dirty="0"/>
              <a:t>wyższego ciśnienia lub dodatkowego podgrzewania cieczy w celu zmniejszenia jej lepkości. W praktyce przemysłowej, odpowiednie rozpylanie tych cieczy jest kluczowe np. w produkcji farb, kosmetyków czy środków ochrony </a:t>
            </a:r>
            <a:r>
              <a:rPr lang="pl-PL" sz="3800" dirty="0" smtClean="0"/>
              <a:t>roślin.</a:t>
            </a:r>
            <a:endParaRPr lang="pl-PL" sz="3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6805" y="12839074"/>
            <a:ext cx="204739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Cel </a:t>
            </a:r>
            <a:r>
              <a:rPr lang="pl-PL" sz="4800" b="1" dirty="0" smtClean="0"/>
              <a:t>pracy:</a:t>
            </a:r>
            <a:endParaRPr lang="pl-PL" sz="4800" b="1" dirty="0" smtClean="0"/>
          </a:p>
          <a:p>
            <a:pPr algn="just"/>
            <a:r>
              <a:rPr lang="pl-PL" sz="4000" b="1" dirty="0"/>
              <a:t>zaproponowanie i zaprojektowanie konstrukcji rozpylaczy przeznaczonych do efektywnego rozpylania cieczy o wysokiej lepkości. </a:t>
            </a:r>
            <a:endParaRPr lang="pl-PL" sz="40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03569" y="14970691"/>
            <a:ext cx="619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Część projektowa</a:t>
            </a:r>
            <a:endParaRPr lang="pl-PL" sz="4800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74071" y="15780796"/>
            <a:ext cx="20606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dirty="0" smtClean="0"/>
              <a:t>Na podstawie wykonanego przeglądu literatury zaproponowano konstrukcje rozpylaczy pęcherzykowych, które przedstawiono na rysunku 1. </a:t>
            </a:r>
            <a:endParaRPr lang="pl-PL" sz="3500" dirty="0"/>
          </a:p>
        </p:txBody>
      </p:sp>
      <p:pic>
        <p:nvPicPr>
          <p:cNvPr id="16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74072" y="17038838"/>
            <a:ext cx="12428148" cy="6450312"/>
          </a:xfrm>
          <a:prstGeom prst="rect">
            <a:avLst/>
          </a:prstGeom>
          <a:ln/>
        </p:spPr>
      </p:pic>
      <p:sp>
        <p:nvSpPr>
          <p:cNvPr id="3" name="Prostokąt 2"/>
          <p:cNvSpPr/>
          <p:nvPr/>
        </p:nvSpPr>
        <p:spPr>
          <a:xfrm>
            <a:off x="12802220" y="21385239"/>
            <a:ext cx="817857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Rysunek 1. </a:t>
            </a: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Zaproponowany rozpylacz pęcherzykowy: 1 - pokrywa dolna, 2 - perforowany element </a:t>
            </a:r>
            <a:b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kształcie walca („aerator”), 3 - korpus zewnętrzny, </a:t>
            </a:r>
            <a:r>
              <a:rPr lang="pl-P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pokrywa górna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29832" y="23618223"/>
            <a:ext cx="2065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500" dirty="0">
                <a:latin typeface="+mj-lt"/>
                <a:ea typeface="Times New Roman" panose="02020603050405020304" pitchFamily="18" charset="0"/>
              </a:rPr>
              <a:t>Zaprojektowano rozpylacz pęcherzykowy typu </a:t>
            </a:r>
            <a:r>
              <a:rPr lang="pl-PL" sz="3500" dirty="0" err="1" smtClean="0">
                <a:latin typeface="+mj-lt"/>
                <a:ea typeface="Times New Roman" panose="02020603050405020304" pitchFamily="18" charset="0"/>
              </a:rPr>
              <a:t>outside</a:t>
            </a:r>
            <a:r>
              <a:rPr lang="pl-PL" sz="3500" dirty="0" smtClean="0">
                <a:latin typeface="+mj-lt"/>
                <a:ea typeface="Times New Roman" panose="02020603050405020304" pitchFamily="18" charset="0"/>
              </a:rPr>
              <a:t>-in, w którym gaz </a:t>
            </a:r>
            <a:r>
              <a:rPr lang="pl-PL" sz="3500" dirty="0">
                <a:latin typeface="+mj-lt"/>
                <a:ea typeface="Times New Roman" panose="02020603050405020304" pitchFamily="18" charset="0"/>
              </a:rPr>
              <a:t>jest wprowadzany na zewnątrz cieczy, tworząc pęcherzyki, które przemieszczają się </a:t>
            </a:r>
            <a:r>
              <a:rPr lang="pl-PL" sz="3500" dirty="0" smtClean="0">
                <a:latin typeface="+mj-lt"/>
                <a:ea typeface="Times New Roman" panose="02020603050405020304" pitchFamily="18" charset="0"/>
              </a:rPr>
              <a:t>do przepływającej wewnątrz cieczy. Wlot </a:t>
            </a:r>
            <a:r>
              <a:rPr lang="pl-PL" sz="3500" dirty="0">
                <a:latin typeface="+mj-lt"/>
                <a:ea typeface="Times New Roman" panose="02020603050405020304" pitchFamily="18" charset="0"/>
              </a:rPr>
              <a:t>cieczy znajduje się </a:t>
            </a:r>
            <a:r>
              <a:rPr lang="pl-PL" sz="3500" dirty="0" smtClean="0">
                <a:latin typeface="+mj-lt"/>
                <a:ea typeface="Times New Roman" panose="02020603050405020304" pitchFamily="18" charset="0"/>
              </a:rPr>
              <a:t/>
            </a:r>
            <a:br>
              <a:rPr lang="pl-PL" sz="3500" dirty="0" smtClean="0">
                <a:latin typeface="+mj-lt"/>
                <a:ea typeface="Times New Roman" panose="02020603050405020304" pitchFamily="18" charset="0"/>
              </a:rPr>
            </a:br>
            <a:r>
              <a:rPr lang="pl-PL" sz="3500" dirty="0" smtClean="0">
                <a:latin typeface="+mj-lt"/>
                <a:ea typeface="Times New Roman" panose="02020603050405020304" pitchFamily="18" charset="0"/>
              </a:rPr>
              <a:t>w </a:t>
            </a:r>
            <a:r>
              <a:rPr lang="pl-PL" sz="3500" dirty="0">
                <a:latin typeface="+mj-lt"/>
                <a:ea typeface="Times New Roman" panose="02020603050405020304" pitchFamily="18" charset="0"/>
              </a:rPr>
              <a:t>pokrywie, umieszczony jest on centralnie, w osi aparatu pod kątem α równym 120° lub 135°. Wlot gazu znajduje się po bocznej stronie korpusu rozpylacza. Wewnątrz korpusu zewnętrznego rozpylacza umieszczony został perforowany element w kształcie walca zawierający 20 otworów o średnicy 1mm, pozwalający na utworzenie mieszaniny dwufazowej - cieczy oraz wtłaczanego do rozpylacza gazu - </a:t>
            </a:r>
            <a:r>
              <a:rPr lang="pl-PL" sz="3500" dirty="0" smtClean="0">
                <a:latin typeface="+mj-lt"/>
                <a:ea typeface="Times New Roman" panose="02020603050405020304" pitchFamily="18" charset="0"/>
              </a:rPr>
              <a:t>powietrza. Otwór </a:t>
            </a:r>
            <a:r>
              <a:rPr lang="pl-PL" sz="3500" dirty="0">
                <a:latin typeface="+mj-lt"/>
                <a:ea typeface="Times New Roman" panose="02020603050405020304" pitchFamily="18" charset="0"/>
              </a:rPr>
              <a:t>wylotowy o średnicy 2mm lub 4 mm  zlokalizowany jest w dolnej pokrywie, w osi symetrii rozpylacza. Pokrywy połączono z korpusem za pomocą połączenia kołnierzowego. </a:t>
            </a:r>
            <a:endParaRPr lang="pl-PL" sz="3500" dirty="0" smtClean="0">
              <a:latin typeface="+mj-lt"/>
              <a:ea typeface="Times New Roman" panose="02020603050405020304" pitchFamily="18" charset="0"/>
            </a:endParaRPr>
          </a:p>
          <a:p>
            <a:pPr algn="just"/>
            <a:endParaRPr lang="pl-PL" sz="3500" dirty="0">
              <a:latin typeface="+mj-lt"/>
              <a:ea typeface="Times New Roman" panose="02020603050405020304" pitchFamily="18" charset="0"/>
            </a:endParaRPr>
          </a:p>
          <a:p>
            <a:r>
              <a:rPr lang="pl-PL" sz="3500" dirty="0" smtClean="0">
                <a:latin typeface="+mj-lt"/>
                <a:ea typeface="Times New Roman" panose="02020603050405020304" pitchFamily="18" charset="0"/>
              </a:rPr>
              <a:t>Zaprojektowane rozpylacze zostały wydrukowane metodą druku 3D. Następnie zostaną poddane badaniom testowym oraz weryfikacji, czy postawiona hipotez teza dotycząca tego, że takie rozpylacze są dobrym wyborem dla cieczy </a:t>
            </a:r>
            <a:r>
              <a:rPr lang="pl-PL" sz="3500" dirty="0" err="1" smtClean="0">
                <a:latin typeface="+mj-lt"/>
                <a:ea typeface="Times New Roman" panose="02020603050405020304" pitchFamily="18" charset="0"/>
              </a:rPr>
              <a:t>wysokolepkich</a:t>
            </a:r>
            <a:r>
              <a:rPr lang="pl-PL" sz="3500" dirty="0" smtClean="0">
                <a:latin typeface="+mj-lt"/>
                <a:ea typeface="Times New Roman" panose="02020603050405020304" pitchFamily="18" charset="0"/>
              </a:rPr>
              <a:t> jest prawdziwa. </a:t>
            </a:r>
            <a:endParaRPr lang="pl-PL" sz="3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68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212</Words>
  <Application>Microsoft Office PowerPoint</Application>
  <PresentationFormat>Niestandardowy</PresentationFormat>
  <Paragraphs>14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Arial</vt:lpstr>
      <vt:lpstr>Artifakt Element</vt:lpstr>
      <vt:lpstr>Artifakt Element Heavy</vt:lpstr>
      <vt:lpstr>Calibri</vt:lpstr>
      <vt:lpstr>Calibri Light</vt:lpstr>
      <vt:lpstr>Times New Roman</vt:lpstr>
      <vt:lpstr>Motyw pakietu Office</vt:lpstr>
      <vt:lpstr>PROJEKT ROZPYLACZY  DO EFEKTYWNEGO ROZPYLANIA CIECZY  O WYSOKIEJ LEPKOŚCI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Bartek Storożuk</dc:creator>
  <cp:lastModifiedBy>user</cp:lastModifiedBy>
  <cp:revision>35</cp:revision>
  <dcterms:created xsi:type="dcterms:W3CDTF">2024-10-09T11:01:41Z</dcterms:created>
  <dcterms:modified xsi:type="dcterms:W3CDTF">2024-10-10T08:26:28Z</dcterms:modified>
</cp:coreProperties>
</file>